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72" r:id="rId13"/>
    <p:sldId id="271" r:id="rId14"/>
    <p:sldId id="268" r:id="rId15"/>
    <p:sldId id="269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9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78095"/>
  </p:normalViewPr>
  <p:slideViewPr>
    <p:cSldViewPr snapToGrid="0">
      <p:cViewPr varScale="1">
        <p:scale>
          <a:sx n="85" d="100"/>
          <a:sy n="85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D502B-E6AE-8C4B-963E-62980F306609}" type="datetimeFigureOut">
              <a:rPr lang="en-US" smtClean="0"/>
              <a:t>2/23/26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07531-AC1D-5F46-93C9-F46600462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3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</a:t>
            </a:r>
            <a:r>
              <a:rPr lang="en-IN" dirty="0"/>
              <a:t> a fully automated pipeline that reads clinical PDFs, classifies document types, verifies the classification using multiple independent agents, and produces reliable ground truth with minimal SME effort.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12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Then we have the second layer, the Cross-Check Codes, or X codes.</a:t>
            </a:r>
          </a:p>
          <a:p>
            <a:r>
              <a:rPr lang="en-IN" dirty="0"/>
              <a:t>These are domain-specific safety traps.</a:t>
            </a:r>
          </a:p>
          <a:p>
            <a:r>
              <a:rPr lang="en-IN" dirty="0"/>
              <a:t>For example, just seeing gene names like EGFR or KRAS does not automatically mean the document is a genomic sequencing report.</a:t>
            </a:r>
            <a:br>
              <a:rPr lang="en-IN" dirty="0"/>
            </a:br>
            <a:r>
              <a:rPr lang="en-IN" dirty="0"/>
              <a:t>Similarly, seeing the phrase “final diagnosis” does not automatically mean it is a pathology report.</a:t>
            </a:r>
          </a:p>
          <a:p>
            <a:r>
              <a:rPr lang="en-IN" dirty="0"/>
              <a:t>These traps exist because medical documents often contain misleading keywords that could confuse a generic language model.</a:t>
            </a:r>
          </a:p>
          <a:p>
            <a:r>
              <a:rPr lang="en-IN" dirty="0"/>
              <a:t>So IG codes enforce structural correctness, while X codes enforce clinical correctness.</a:t>
            </a:r>
          </a:p>
          <a:p>
            <a:r>
              <a:rPr lang="en-IN" dirty="0"/>
              <a:t>Together, they ensure that the system is not just syntactically valid but also logically and medically accurate.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5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Instead of asking one model to do everything, we divided verification into multiple LLM calls.</a:t>
            </a:r>
          </a:p>
          <a:p>
            <a:r>
              <a:rPr lang="en-IN" dirty="0"/>
              <a:t>Each LLM calls specializes in one kind of failure.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One checks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One checks math consistency.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One checks clinical domain traps.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One checks evidence authenticity.</a:t>
            </a:r>
          </a:p>
          <a:p>
            <a:r>
              <a:rPr lang="en-IN" dirty="0"/>
              <a:t>This separation makes the system much more robust than a single large prompt.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1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V1 is like a syntax checker.</a:t>
            </a:r>
          </a:p>
          <a:p>
            <a:r>
              <a:rPr lang="en-IN" dirty="0"/>
              <a:t>Before spending money on expensive LLM checks, we first confirm the output structure is even valid.</a:t>
            </a:r>
          </a:p>
          <a:p>
            <a:r>
              <a:rPr lang="en-IN" dirty="0"/>
              <a:t>If the model claims there are 3 segments but only returns 2, that’s a structural error.</a:t>
            </a:r>
          </a:p>
          <a:p>
            <a:r>
              <a:rPr lang="en-IN" dirty="0"/>
              <a:t>Catching these early saves cost and prevents downstream confusion.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04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using Instruction Groups we basically flag the issues :</a:t>
            </a:r>
          </a:p>
          <a:p>
            <a:r>
              <a:rPr lang="en-IN" dirty="0"/>
              <a:t>V1 checks whether the classification output is structurally valid before any deeper medical or semantic validation happens.</a:t>
            </a:r>
          </a:p>
          <a:p>
            <a:r>
              <a:rPr lang="en-IN" dirty="0"/>
              <a:t>In the first example, the model reports three segments but only returns two in the array.</a:t>
            </a:r>
            <a:br>
              <a:rPr lang="en-IN" dirty="0"/>
            </a:br>
            <a:r>
              <a:rPr lang="en-IN" dirty="0"/>
              <a:t>This mismatch breaks downstream logic like page coverage and share calculations, so it is flagged as a blocker.</a:t>
            </a:r>
          </a:p>
          <a:p>
            <a:r>
              <a:rPr lang="en-IN" dirty="0"/>
              <a:t>In the second example, a document type is marked as PRIMARY but no evidence snippet is provided.</a:t>
            </a:r>
            <a:br>
              <a:rPr lang="en-IN" dirty="0"/>
            </a:br>
            <a:r>
              <a:rPr lang="en-IN" dirty="0"/>
              <a:t>Since PRIMARY implies strong presence, supporting text must exist, so this is flagged as an evidence alignment issue.</a:t>
            </a:r>
          </a:p>
          <a:p>
            <a:r>
              <a:rPr lang="en-IN" dirty="0"/>
              <a:t>Overall, V1 ensures the output structure is trustworthy before the system proceeds to more expensive verification steps.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08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First, it runs fast rule-based checks to confirm that segment shares sum correctly, mixture values add up properly, and page ranges do not overlap.</a:t>
            </a:r>
          </a:p>
          <a:p>
            <a:r>
              <a:rPr lang="en-IN" dirty="0"/>
              <a:t>Once the structure passes these checks, V2 performs a semantic validation using an LLM.</a:t>
            </a:r>
          </a:p>
          <a:p>
            <a:r>
              <a:rPr lang="en-IN" dirty="0"/>
              <a:t>In this step, the LLM compares the actual segment text with the assigned document type to confirm the classification makes sense in context.</a:t>
            </a:r>
          </a:p>
          <a:p>
            <a:r>
              <a:rPr lang="en-IN" dirty="0"/>
              <a:t>For example, if a segment is </a:t>
            </a:r>
            <a:r>
              <a:rPr lang="en-IN" dirty="0" err="1"/>
              <a:t>labeled</a:t>
            </a:r>
            <a:r>
              <a:rPr lang="en-IN" dirty="0"/>
              <a:t> as a genomic report but the text only contains routine lab values, the semantic check will flag this mismatch.</a:t>
            </a:r>
          </a:p>
          <a:p>
            <a:r>
              <a:rPr lang="en-IN" dirty="0"/>
              <a:t>So V2 combines mathematical validation with content-level reasoning to ensure the classification is both structurally correct and semantically believable.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V3 focuses on catching classification traps.</a:t>
            </a:r>
          </a:p>
          <a:p>
            <a:r>
              <a:rPr lang="en-IN" dirty="0"/>
              <a:t>Some documents contain keywords that could easily mislead the classifier.</a:t>
            </a:r>
            <a:br>
              <a:rPr lang="en-IN" dirty="0"/>
            </a:br>
            <a:r>
              <a:rPr lang="en-IN" dirty="0"/>
              <a:t>For example, routine lab reports often contain gene-like terms or medical terminology that might look like genomic data.</a:t>
            </a:r>
          </a:p>
          <a:p>
            <a:r>
              <a:rPr lang="en-IN" dirty="0"/>
              <a:t>The first part of V3 uses rule-based checks to catch these known traps, such as vendor signals or administrative keywords that should not be classified as clinical reports.</a:t>
            </a:r>
          </a:p>
          <a:p>
            <a:r>
              <a:rPr lang="en-IN" dirty="0"/>
              <a:t>Then V3 runs an LLM contextual analysis.</a:t>
            </a:r>
          </a:p>
          <a:p>
            <a:r>
              <a:rPr lang="en-IN" dirty="0"/>
              <a:t>This step looks at the actual document context instead of just individual keywords.</a:t>
            </a:r>
            <a:br>
              <a:rPr lang="en-IN" dirty="0"/>
            </a:br>
            <a:r>
              <a:rPr lang="en-IN" dirty="0"/>
              <a:t>It evaluates whether the overall narrative and structure of the text really supports the assigned document type.</a:t>
            </a:r>
          </a:p>
          <a:p>
            <a:r>
              <a:rPr lang="en-IN" dirty="0"/>
              <a:t>This helps catch subtle mistakes where the classification might look reasonable on the surface but is actually incorrect when reading the full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6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It does not trust the classifier’s evidence.</a:t>
            </a:r>
          </a:p>
          <a:p>
            <a:r>
              <a:rPr lang="en-IN" dirty="0"/>
              <a:t>Instead, it independently checks the raw extracted PDF text and verifies whether the snippet really appears there.</a:t>
            </a:r>
          </a:p>
          <a:p>
            <a:r>
              <a:rPr lang="en-IN" dirty="0"/>
              <a:t>If not, that means the model invented supporting evidence, which is a serious failure.</a:t>
            </a:r>
          </a:p>
          <a:p>
            <a:r>
              <a:rPr lang="en-IN" dirty="0"/>
              <a:t>This step is what makes hallucination detection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6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After collecting all issues, V5 makes the final call.</a:t>
            </a:r>
          </a:p>
          <a:p>
            <a:r>
              <a:rPr lang="en-IN" dirty="0"/>
              <a:t>If problems are small, we accept.</a:t>
            </a:r>
          </a:p>
          <a:p>
            <a:r>
              <a:rPr lang="en-IN" dirty="0"/>
              <a:t>If problems are fixable automatically, we retry.</a:t>
            </a:r>
          </a:p>
          <a:p>
            <a:r>
              <a:rPr lang="en-IN" dirty="0"/>
              <a:t>If there’s any serious doubt, we escalate to a human expert.</a:t>
            </a:r>
          </a:p>
          <a:p>
            <a:r>
              <a:rPr lang="en-IN" dirty="0"/>
              <a:t>Importantly, this agent is rule-based, not LLM-based, so its decisions are deterministic and auditable.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0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Some problems don’t require human review.</a:t>
            </a:r>
          </a:p>
          <a:p>
            <a:r>
              <a:rPr lang="en-IN" dirty="0"/>
              <a:t>For example, share values might not sum exactly to one.</a:t>
            </a:r>
          </a:p>
          <a:p>
            <a:r>
              <a:rPr lang="en-IN" dirty="0"/>
              <a:t>The system automatically normalizes them and retries verification.</a:t>
            </a:r>
          </a:p>
          <a:p>
            <a:r>
              <a:rPr lang="en-IN" dirty="0"/>
              <a:t>If the output doesn’t improve after two attempts, we stop and escalate.</a:t>
            </a:r>
          </a:p>
          <a:p>
            <a:r>
              <a:rPr lang="en-IN" dirty="0"/>
              <a:t>This prevents infinite loops while still resolving simple issues automatically. </a:t>
            </a:r>
          </a:p>
          <a:p>
            <a:endParaRPr lang="en-US" dirty="0"/>
          </a:p>
          <a:p>
            <a:r>
              <a:rPr lang="en-IN" dirty="0"/>
              <a:t>During retries, the system tracks a fingerprint of the classification state, including segments, dominant labels, and share values.</a:t>
            </a:r>
            <a:br>
              <a:rPr lang="en-IN" dirty="0"/>
            </a:br>
            <a:r>
              <a:rPr lang="en-IN" dirty="0"/>
              <a:t>If the same fingerprint appears again, it means the fixes aren’t improving the output, so the system immediately stops retrying and escalates for human review instead of wasting more verification attempts.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85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When the system determines that a document cannot be safely auto-accepted or automatically fixed, it escalates the case to a subject matter expert.</a:t>
            </a:r>
          </a:p>
          <a:p>
            <a:r>
              <a:rPr lang="en-IN" dirty="0"/>
              <a:t>Instead of sending the raw PDF and expecting the SME to investigate manually, the system generates a structured review packet.</a:t>
            </a:r>
          </a:p>
          <a:p>
            <a:r>
              <a:rPr lang="en-IN" dirty="0"/>
              <a:t>This packet contains everything needed for decision-making, including the classification output, supporting evidence, and a prioritized list of issues explaining exactly why the document was escalated.</a:t>
            </a:r>
          </a:p>
          <a:p>
            <a:r>
              <a:rPr lang="en-IN" dirty="0"/>
              <a:t>Because the packet already highlights the problematic segments and reasoning, the SME does not need to search through the entire document.</a:t>
            </a:r>
          </a:p>
          <a:p>
            <a:r>
              <a:rPr lang="en-IN" dirty="0"/>
              <a:t>This significantly reduces review time and ensures that human effort is focused only where it is actually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02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8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87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is where we dramatically reduce SME workload.</a:t>
            </a:r>
          </a:p>
          <a:p>
            <a:r>
              <a:rPr lang="en-IN" dirty="0"/>
              <a:t>Instead of reading the full 8-10 page document, the SME sees only the exact segment with the issue.</a:t>
            </a:r>
          </a:p>
          <a:p>
            <a:r>
              <a:rPr lang="en-IN" dirty="0"/>
              <a:t>They also see the snippet, anchor keywords, and nearby paragraphs.</a:t>
            </a:r>
          </a:p>
          <a:p>
            <a:r>
              <a:rPr lang="en-IN" dirty="0"/>
              <a:t>This means they can validate the classification in seconds instead of minutes.</a:t>
            </a:r>
          </a:p>
          <a:p>
            <a:r>
              <a:rPr lang="en-IN" dirty="0"/>
              <a:t>This design turns SME review from full-document reading into targeted verification.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8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88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9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Without layout awareness, document structure collapses; with it, we can segment content correctly, label sections precisely, and extract exact problem areas — forming the backbone of accurate multi-label classification. For each document type we classify as we talked before anchors, evidence, segment coverage these are tied with document types . Without that we cant say our primary classifier is it correct or is the evidence correct and also helps in making </a:t>
            </a:r>
            <a:r>
              <a:rPr lang="en-IN" dirty="0" err="1"/>
              <a:t>sme</a:t>
            </a:r>
            <a:r>
              <a:rPr lang="en-IN" dirty="0"/>
              <a:t> review easy as it can locate the exact chunk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4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Reliable metrics for coverage, document type share, and evidence quality:</a:t>
            </a:r>
            <a:br>
              <a:rPr lang="en-IN" dirty="0"/>
            </a:br>
            <a:r>
              <a:rPr lang="en-IN" dirty="0"/>
              <a:t>Structured layout output lets us compute segment coverage and document-type distribution accurately.</a:t>
            </a:r>
            <a:br>
              <a:rPr lang="en-IN" dirty="0"/>
            </a:br>
            <a:r>
              <a:rPr lang="en-IN" dirty="0"/>
              <a:t>It also enables precise evidence verification against the original source, improving quality scoring.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dirty="0"/>
              <a:t>Anchor-based traceability and navigation:</a:t>
            </a:r>
            <a:br>
              <a:rPr lang="en-IN" dirty="0"/>
            </a:br>
            <a:r>
              <a:rPr lang="en-IN" dirty="0"/>
              <a:t>Stable layout anchors (page, paragraph ID, coordinates, etc.) link outputs to the exact source location.</a:t>
            </a:r>
            <a:br>
              <a:rPr lang="en-IN" dirty="0"/>
            </a:br>
            <a:r>
              <a:rPr lang="en-IN" dirty="0"/>
              <a:t>We use these anchors to validate whether a document type is following to our core logic rules.</a:t>
            </a:r>
          </a:p>
          <a:p>
            <a:endParaRPr lang="en-IN" b="1" dirty="0"/>
          </a:p>
          <a:p>
            <a:r>
              <a:rPr lang="en-IN" b="1" dirty="0"/>
              <a:t>How Layout Enables Precise SME Context</a:t>
            </a:r>
          </a:p>
          <a:p>
            <a:r>
              <a:rPr lang="en-IN" dirty="0"/>
              <a:t>Because we store structured paragraphs per page:</a:t>
            </a:r>
          </a:p>
          <a:p>
            <a:r>
              <a:rPr lang="en-IN" dirty="0"/>
              <a:t>We can: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locate the exact evidence snippet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retrieve surrounding paragraphs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reconstruct the precise chunk causing disagreement</a:t>
            </a:r>
          </a:p>
          <a:p>
            <a:pPr marL="0" indent="0">
              <a:buNone/>
            </a:pPr>
            <a:r>
              <a:rPr lang="en-IN" dirty="0"/>
              <a:t>In SME interface we can retrieves nearby paragraphs for review 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30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primary LLM classifier does more than just assign one label.</a:t>
            </a:r>
          </a:p>
          <a:p>
            <a:r>
              <a:rPr lang="en-IN" dirty="0"/>
              <a:t>Instead, it breaks the document into logical segments and classifies each one.</a:t>
            </a:r>
          </a:p>
          <a:p>
            <a:r>
              <a:rPr lang="en-IN" dirty="0"/>
              <a:t>So what is a segment?</a:t>
            </a:r>
          </a:p>
          <a:p>
            <a:r>
              <a:rPr lang="en-IN" dirty="0"/>
              <a:t>A </a:t>
            </a:r>
            <a:r>
              <a:rPr lang="en-IN" b="1" dirty="0"/>
              <a:t>segment</a:t>
            </a:r>
            <a:r>
              <a:rPr lang="en-IN" dirty="0"/>
              <a:t> is a group of consecutive pages in the PDF that belong to the same logical content block.</a:t>
            </a:r>
          </a:p>
          <a:p>
            <a:r>
              <a:rPr lang="en-IN" dirty="0"/>
              <a:t>It is NOT just a page.</a:t>
            </a:r>
            <a:br>
              <a:rPr lang="en-IN" dirty="0"/>
            </a:br>
            <a:r>
              <a:rPr lang="en-IN" dirty="0"/>
              <a:t>It is NOT the whole document.</a:t>
            </a:r>
          </a:p>
          <a:p>
            <a:r>
              <a:rPr lang="en-IN" dirty="0"/>
              <a:t>It is a </a:t>
            </a:r>
            <a:r>
              <a:rPr lang="en-IN" b="1" dirty="0"/>
              <a:t>continuous section where the document type stays mostly consistent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For every segment, it evaluates all document types, even those not present.</a:t>
            </a:r>
          </a:p>
          <a:p>
            <a:r>
              <a:rPr lang="en-IN" dirty="0"/>
              <a:t>It also produces evidence snippets and anchor keywords showing exactly what text supported its decision.</a:t>
            </a:r>
          </a:p>
          <a:p>
            <a:r>
              <a:rPr lang="en-IN" dirty="0"/>
              <a:t>This is important because later LLM verifiers will use these snippets to verify whether the reasoning is actually valid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9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Segments tell us what is happening locally in different parts of the document, but document mixture tells us what the document looks like overall.</a:t>
            </a:r>
          </a:p>
          <a:p>
            <a:r>
              <a:rPr lang="en-IN" dirty="0"/>
              <a:t>Clinical PDFs are rarely just one report.</a:t>
            </a:r>
            <a:br>
              <a:rPr lang="en-IN" dirty="0"/>
            </a:br>
            <a:r>
              <a:rPr lang="en-IN" dirty="0"/>
              <a:t>They often contain a main report plus attachments, specimen information, administrative pages, or embedded pathology sections.</a:t>
            </a:r>
          </a:p>
          <a:p>
            <a:r>
              <a:rPr lang="en-IN" dirty="0"/>
              <a:t>So instead of forcing the system to choose only one label, we calculate a full breakdown showing how much of the document belongs to each type.</a:t>
            </a:r>
          </a:p>
          <a:p>
            <a:r>
              <a:rPr lang="en-IN" dirty="0"/>
              <a:t>For example, in this case, most of the document is a genomic report, but there is also some embedded pathology content and an administrative page.</a:t>
            </a:r>
          </a:p>
          <a:p>
            <a:r>
              <a:rPr lang="en-IN" dirty="0"/>
              <a:t>The mixture aggregates all of that into a single summary view.</a:t>
            </a:r>
          </a:p>
          <a:p>
            <a:r>
              <a:rPr lang="en-IN" dirty="0"/>
              <a:t>This summary is extremely important because the system later uses it to decide the dominant document type for the entire PDF.</a:t>
            </a:r>
          </a:p>
          <a:p>
            <a:r>
              <a:rPr lang="en-IN" dirty="0"/>
              <a:t>Verification agents also check whether this mixture logically matches the segment data.</a:t>
            </a:r>
            <a:br>
              <a:rPr lang="en-IN" dirty="0"/>
            </a:br>
            <a:r>
              <a:rPr lang="en-IN" dirty="0"/>
              <a:t>If the mixture says genomic is dominant but no segment shows genomic content, that would be flagged as inconsistent.</a:t>
            </a:r>
          </a:p>
          <a:p>
            <a:r>
              <a:rPr lang="en-IN" dirty="0"/>
              <a:t>So document mixture is basically the final global truth about the document composition.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Presence levels describe the strength of a document type’s presence in the content.</a:t>
            </a:r>
            <a:br>
              <a:rPr lang="en-IN" dirty="0"/>
            </a:br>
            <a:r>
              <a:rPr lang="en-IN" dirty="0"/>
              <a:t>They show whether it is the primary report, embedded material, a minor mention, or not present at all.</a:t>
            </a:r>
          </a:p>
          <a:p>
            <a:r>
              <a:rPr lang="en-IN" dirty="0"/>
              <a:t>For example, a clinical note might contain an embedded pathology report.</a:t>
            </a:r>
            <a:br>
              <a:rPr lang="en-IN" dirty="0"/>
            </a:br>
            <a:r>
              <a:rPr lang="en-IN" dirty="0"/>
              <a:t>Or a genomic report might briefly mention clinical history.</a:t>
            </a:r>
          </a:p>
          <a:p>
            <a:r>
              <a:rPr lang="en-IN" dirty="0"/>
              <a:t>If we forced the model to choose only one label, we would lose this nuance.</a:t>
            </a:r>
          </a:p>
          <a:p>
            <a:r>
              <a:rPr lang="en-IN" dirty="0"/>
              <a:t>Presence levels allow the system to represent real-world document mixtures.</a:t>
            </a:r>
          </a:p>
          <a:p>
            <a:r>
              <a:rPr lang="en-IN" dirty="0"/>
              <a:t>This also enables downstream verification.</a:t>
            </a:r>
          </a:p>
          <a:p>
            <a:r>
              <a:rPr lang="en-IN" dirty="0"/>
              <a:t>For example, if something is marked PRIMARY, we expect strong evidence.</a:t>
            </a:r>
            <a:br>
              <a:rPr lang="en-IN" dirty="0"/>
            </a:br>
            <a:r>
              <a:rPr lang="en-IN" dirty="0"/>
              <a:t>If it’s just a mention, weak evidence is acceptable.</a:t>
            </a:r>
          </a:p>
          <a:p>
            <a:r>
              <a:rPr lang="en-IN" dirty="0"/>
              <a:t>So presence levels aren’t just labels — they guide how strict verification should be.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71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evidence snippet tells us exactly what text the model used.</a:t>
            </a:r>
          </a:p>
          <a:p>
            <a:r>
              <a:rPr lang="en-IN" dirty="0"/>
              <a:t>The anchors are keywords that should also appear on that page.</a:t>
            </a:r>
          </a:p>
          <a:p>
            <a:endParaRPr lang="en-IN" dirty="0"/>
          </a:p>
          <a:p>
            <a:r>
              <a:rPr lang="en-IN" dirty="0"/>
              <a:t>Segment share is basically the model’s estimate of how much of a segment belongs to each document type.</a:t>
            </a:r>
          </a:p>
          <a:p>
            <a:r>
              <a:rPr lang="en-IN" dirty="0"/>
              <a:t>For example, if a segment contains mostly genomic report content but also some embedded pathology data, the model might assign something like 70% genomic and 20% pathology.</a:t>
            </a:r>
          </a:p>
          <a:p>
            <a:r>
              <a:rPr lang="en-IN" dirty="0"/>
              <a:t>All the shares inside a segment must add up to exactly one, meaning we’re distributing the entire segment across all possible document types.</a:t>
            </a:r>
          </a:p>
          <a:p>
            <a:r>
              <a:rPr lang="en-IN" dirty="0"/>
              <a:t>This number is important because later agents use it to check logical consistency, compute the overall document mixture, and determine which document type truly dominates the file.</a:t>
            </a:r>
          </a:p>
          <a:p>
            <a:endParaRPr lang="en-IN" dirty="0"/>
          </a:p>
          <a:p>
            <a:r>
              <a:rPr lang="en-IN" dirty="0"/>
              <a:t>Verification agents reuse all three.</a:t>
            </a:r>
          </a:p>
          <a:p>
            <a:r>
              <a:rPr lang="en-IN" dirty="0"/>
              <a:t>For example, the evidence validator checks whether the snippet actually exists in the real PDF text.</a:t>
            </a:r>
            <a:br>
              <a:rPr lang="en-IN" dirty="0"/>
            </a:br>
            <a:r>
              <a:rPr lang="en-IN" dirty="0"/>
              <a:t>If it doesn’t, that means the model hallucinated.</a:t>
            </a:r>
          </a:p>
          <a:p>
            <a:r>
              <a:rPr lang="en-IN" dirty="0"/>
              <a:t>And when SMEs review a case, they don’t need to search the document manually — the snippet and anchors point them straight to the relevant section.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Instead of relying only on the LLM’s judgment, we defined a structured validation framework.</a:t>
            </a:r>
          </a:p>
          <a:p>
            <a:r>
              <a:rPr lang="en-IN" dirty="0"/>
              <a:t>Our system validates outputs using two rule layers:</a:t>
            </a:r>
          </a:p>
          <a:p>
            <a:r>
              <a:rPr lang="en-IN" dirty="0"/>
              <a:t>The first layer is what we call Instruction Groups, or IG codes.</a:t>
            </a:r>
          </a:p>
          <a:p>
            <a:r>
              <a:rPr lang="en-IN" dirty="0"/>
              <a:t>These are the foundational rules that every classification output must follow.</a:t>
            </a:r>
            <a:br>
              <a:rPr lang="en-IN" dirty="0"/>
            </a:br>
            <a:r>
              <a:rPr lang="en-IN" dirty="0"/>
              <a:t>They define what a valid output even looks like — things like whether segments cover all pages, whether shares sum to 100 percent, and whether evidence snippets exist for claimed document types.</a:t>
            </a:r>
          </a:p>
          <a:p>
            <a:r>
              <a:rPr lang="en-IN" dirty="0"/>
              <a:t>You can think of IG codes as the system’s grammar and math rules.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107531-AC1D-5F46-93C9-F466004629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2B7F-9F08-CA79-08C8-D9E9DB78F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2B1E4-40C4-73A5-F8E8-E33FCB7BD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0793A-5929-5322-709B-3AFE401B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BDEAE-9637-1AAC-CD30-8D555615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F7DEC-6C35-F426-4B5C-1B32CAE1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422B7-89B6-BF46-99E3-A739A933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69A27-F137-2341-F12B-B3C998093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84C1D-3263-D036-6A6F-EC7EC1A2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ADECF-998E-43EC-7FFE-6A00BFDB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E234B-3600-AC43-619C-8BC8632C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9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BFCF39-3E85-611F-37A5-7991ECA6E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8DF59-911B-E334-D675-BAB323B06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35A64-E4A5-F788-C48F-374D75D3E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D5EAE-20B0-538C-EB89-10C07A1D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16DD7-60C9-8358-1088-69AE221A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4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71D2-1B53-3075-08A0-248C00DF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E0A8B-D083-F77A-FB82-C7DBA3810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1A89-0763-2B63-96E0-F0BC5855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8DCC1-C185-34CE-077E-181B7D18A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1A19-DD32-DC86-B8B6-01953F05D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0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4BA4-E3FC-6357-559A-F1FBEE96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C8673-30D8-DA3B-0E8E-C2D5F017C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70B8-789C-E1ED-D46D-C9D35782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18393-BE55-BEE8-090C-317550A7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07ABB-4797-9967-49DE-0C95F1A9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FAB7-0801-6C94-A22D-ADBE75DE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E96D-DB94-D9D9-8CD4-63558E9A6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1B9EA-005F-8336-EB3C-20A8641A4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8BA94-A6DA-1B44-DAC2-BA33E7E8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187CD-3211-BEA3-39FE-79A53A5E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7CB2E-17F4-768E-AB44-1ACBF8C1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6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62A1-FACA-F1BB-3963-E6FE51A9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A6642-72B3-6DC0-B511-961E76A0A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75784-DE0E-117C-DF90-443AF7EFF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0D7F7-6771-AEEF-2A14-C3E6B07F7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D3B3C-3DC2-CF9C-B016-035B34729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64D18-4954-0F38-590D-92450E06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DA510-57B9-F5D4-3587-F94CC105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3EE41-7EAF-B43A-4803-AF467C52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1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93C1-C1EB-29A0-ED56-41650686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48027-1D10-E559-F12F-4FF4C04F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127B9-F036-D01C-0A9B-CCC0611D3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749D7-6EDF-F1A0-8BBC-5B7121DE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0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FADD6-221B-A758-9657-AF6A3860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34B25-FFDF-5C18-E759-FFFB4328F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F6D0F-4FDA-8DCB-6A63-AA306DE3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132B-AC51-918D-E31F-BB6F91E6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1A824-8996-A912-C0F2-DBBDDC41F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F67DA-C8AE-48F0-118E-29607C487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022F3-BED1-BC40-461E-37DB3A57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10620-A6D0-31B7-5F47-6F512107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F30DC-9FC6-B115-B89A-DB9E2B85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956F-FFA2-EBA6-F3BB-CC10F42C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F93D4F-ECC4-6D94-91B7-A0CA7A03F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5E2E4-E5B9-C681-C4D3-7C85BB422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72075-8267-1F7C-18B8-8282E87D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A5AE9-FE70-FF34-2466-4F7A0306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5AD88-7E62-721F-F549-73BA36A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85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8C42E-A414-33E3-3A15-EB3A766B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B1758-6D41-9199-95CB-846916E3B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C63B2-3992-20EC-BE6B-B3795B933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827F8-D459-BB40-A236-C5E2C28ABFAF}" type="datetimeFigureOut">
              <a:rPr lang="en-US" smtClean="0"/>
              <a:t>2/23/26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F3D91-2B1B-B114-F09C-C9D33B838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94940-3851-DAEA-3F15-A0ADBDD65D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49AE46-BFD2-E946-9DF7-287A5B764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3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0AA0-3F01-27DD-47D3-1DC5D84DE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Auto-Labelling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3EF4B-ADC2-FE7B-ECCF-0CAD282A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Reliable Ground Truth Generation </a:t>
            </a:r>
          </a:p>
          <a:p>
            <a:r>
              <a:rPr lang="en-IN" dirty="0"/>
              <a:t>using Layout-Aware AI + Multi-LLM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0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D4420E-56F1-4A99-F5B8-E7243FF1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IN" sz="2800"/>
              <a:t>Why Presence Levels Matter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E5588-592A-FCD0-9991-238EECD4E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IN" sz="1700" b="1"/>
              <a:t>Presence Levels</a:t>
            </a:r>
          </a:p>
          <a:p>
            <a:r>
              <a:rPr lang="en-IN" sz="1700"/>
              <a:t>PRIMARY</a:t>
            </a:r>
          </a:p>
          <a:p>
            <a:r>
              <a:rPr lang="en-IN" sz="1700"/>
              <a:t>EMBEDDED_RAW</a:t>
            </a:r>
          </a:p>
          <a:p>
            <a:r>
              <a:rPr lang="en-IN" sz="1700"/>
              <a:t>MENTION_ONLY</a:t>
            </a:r>
          </a:p>
          <a:p>
            <a:r>
              <a:rPr lang="en-IN" sz="1700"/>
              <a:t>NO_EVIDENCE</a:t>
            </a:r>
          </a:p>
          <a:p>
            <a:endParaRPr lang="en-US" sz="1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937A1-D4CF-DEB8-0973-F802F570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24" y="0"/>
            <a:ext cx="6810782" cy="67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5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23D82-96A7-582C-C8FE-C5275F6A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IN"/>
              <a:t>Anchors, Evidence, and Segment Share</a:t>
            </a:r>
            <a:endParaRPr lang="en-US"/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sX0" fmla="*/ 0 w 1554480"/>
              <a:gd name="csY0" fmla="*/ 0 h 18288"/>
              <a:gd name="csX1" fmla="*/ 549250 w 1554480"/>
              <a:gd name="csY1" fmla="*/ 0 h 18288"/>
              <a:gd name="csX2" fmla="*/ 1082954 w 1554480"/>
              <a:gd name="csY2" fmla="*/ 0 h 18288"/>
              <a:gd name="csX3" fmla="*/ 1554480 w 1554480"/>
              <a:gd name="csY3" fmla="*/ 0 h 18288"/>
              <a:gd name="csX4" fmla="*/ 1554480 w 1554480"/>
              <a:gd name="csY4" fmla="*/ 18288 h 18288"/>
              <a:gd name="csX5" fmla="*/ 1067410 w 1554480"/>
              <a:gd name="csY5" fmla="*/ 18288 h 18288"/>
              <a:gd name="csX6" fmla="*/ 549250 w 1554480"/>
              <a:gd name="csY6" fmla="*/ 18288 h 18288"/>
              <a:gd name="csX7" fmla="*/ 0 w 1554480"/>
              <a:gd name="csY7" fmla="*/ 18288 h 18288"/>
              <a:gd name="csX8" fmla="*/ 0 w 1554480"/>
              <a:gd name="csY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E54814-6FEC-61A9-6BF5-9F9549E05C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41263" y="457200"/>
            <a:ext cx="6007608" cy="1929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Evidence snippet → actual supporting text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Anchors → keywords expected on page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Segment share → fraction of segment belonging to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E7834-7D0B-AE3B-E2AA-7CD6E7F6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49" y="2687941"/>
            <a:ext cx="7967053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2505D-F8DC-326D-4FEF-2D0E1DE5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827" y="4813526"/>
            <a:ext cx="7803945" cy="13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63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AA12-9A09-36F9-478B-EF91C2408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80" y="85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Instruction Grouping</a:t>
            </a:r>
            <a:br>
              <a:rPr lang="en-US" dirty="0"/>
            </a:br>
            <a:r>
              <a:rPr lang="en-IN" sz="2200" dirty="0"/>
              <a:t>Core structural and logical requirements for every classification</a:t>
            </a:r>
            <a:endParaRPr lang="en-US" sz="2200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54D4B32-B19C-D54E-2338-FD0EE16CC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052" y="1198075"/>
            <a:ext cx="10896842" cy="56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6B9C-2F87-F48C-8F1E-2C7D8DE0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 Check codes</a:t>
            </a:r>
            <a:br>
              <a:rPr lang="en-US" dirty="0"/>
            </a:br>
            <a:r>
              <a:rPr lang="en-IN" sz="2200" dirty="0"/>
              <a:t>Domain-specific validation traps to prevent clinical misclassification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0733AF-FB51-2372-E123-DCE2962B6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647" y="1690688"/>
            <a:ext cx="7195278" cy="5026007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0AFF0D8-ED2A-6C5F-7D39-BC1ACDA2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52" y="1690688"/>
            <a:ext cx="4697848" cy="50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964DB-1672-3821-766B-6ED102B9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en-IN" sz="4000"/>
              <a:t>Verification Philosophy</a:t>
            </a:r>
            <a:endParaRPr lang="en-US" sz="4000"/>
          </a:p>
        </p:txBody>
      </p:sp>
      <p:pic>
        <p:nvPicPr>
          <p:cNvPr id="7" name="Graphic 6" descr="Tick">
            <a:extLst>
              <a:ext uri="{FF2B5EF4-FFF2-40B4-BE49-F238E27FC236}">
                <a16:creationId xmlns:a16="http://schemas.microsoft.com/office/drawing/2014/main" id="{C5451163-05BA-F484-5A7A-9268BF56A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F38DC-D289-AB94-F859-4C9EE5350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730249"/>
            <a:ext cx="7153147" cy="53848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b="1" dirty="0"/>
              <a:t>Why Multiple Verification LLM Calls Exist:</a:t>
            </a:r>
          </a:p>
          <a:p>
            <a:pPr marL="0" indent="0">
              <a:buNone/>
            </a:pPr>
            <a:r>
              <a:rPr lang="en-IN" sz="1800" dirty="0"/>
              <a:t>LLMs are:</a:t>
            </a:r>
          </a:p>
          <a:p>
            <a:r>
              <a:rPr lang="en-IN" sz="1800" dirty="0"/>
              <a:t>strong at language</a:t>
            </a:r>
          </a:p>
          <a:p>
            <a:r>
              <a:rPr lang="en-IN" sz="1800" dirty="0"/>
              <a:t>weak at structured math</a:t>
            </a:r>
          </a:p>
          <a:p>
            <a:r>
              <a:rPr lang="en-IN" sz="1800" dirty="0"/>
              <a:t>prone to hallucination</a:t>
            </a:r>
          </a:p>
          <a:p>
            <a:r>
              <a:rPr lang="en-IN" sz="1800" dirty="0"/>
              <a:t>unaware of domain traps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So Each LLM call specializes in one kind of failure.</a:t>
            </a:r>
          </a:p>
          <a:p>
            <a:r>
              <a:rPr lang="en-IN" sz="1800" dirty="0"/>
              <a:t>One checks structure.</a:t>
            </a:r>
          </a:p>
          <a:p>
            <a:r>
              <a:rPr lang="en-IN" sz="1800" dirty="0"/>
              <a:t>One checks math consistency.</a:t>
            </a:r>
          </a:p>
          <a:p>
            <a:r>
              <a:rPr lang="en-IN" sz="1800" dirty="0"/>
              <a:t>One checks clinical domain traps.</a:t>
            </a:r>
          </a:p>
          <a:p>
            <a:r>
              <a:rPr lang="en-IN" sz="1800" dirty="0"/>
              <a:t>One checks evidence authenticity.</a:t>
            </a:r>
          </a:p>
          <a:p>
            <a:endParaRPr lang="en-IN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097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4062D-8DD5-7496-2FC9-A11AB1A2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IN" sz="4000" dirty="0"/>
              <a:t>V1 Schema Validator (Rule based)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62B5F-927E-2FEF-8F7F-95654E921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/>
              <a:t>V1 catches structural corruption — if the LLM hallucinated a segment count or returned out-of-range page numbers, V1 stops the pipeline immediately with a BLOCKER before any LLM call.</a:t>
            </a:r>
          </a:p>
          <a:p>
            <a:pPr marL="0" indent="0">
              <a:buNone/>
            </a:pPr>
            <a:r>
              <a:rPr lang="en-IN" sz="2000" b="1" dirty="0"/>
              <a:t>Checks Structural Validity</a:t>
            </a:r>
          </a:p>
          <a:p>
            <a:r>
              <a:rPr lang="en-IN" sz="2000" dirty="0"/>
              <a:t>segment counts match</a:t>
            </a:r>
          </a:p>
          <a:p>
            <a:r>
              <a:rPr lang="en-IN" sz="2000" dirty="0"/>
              <a:t>page ranges valid</a:t>
            </a:r>
          </a:p>
          <a:p>
            <a:r>
              <a:rPr lang="en-IN" sz="2000" dirty="0"/>
              <a:t>all document types present</a:t>
            </a:r>
          </a:p>
          <a:p>
            <a:r>
              <a:rPr lang="en-IN" sz="2000" dirty="0"/>
              <a:t>confidence values in range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7FA61-835F-75B7-8807-DEDED357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05" y="2321476"/>
            <a:ext cx="6475050" cy="36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52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B19F0-E68B-C833-9DF3-FD6AF1B1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V1 Issue Capture: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23DCA8-18D7-8B3E-2681-56E9DD06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9792" y="617921"/>
            <a:ext cx="6108663" cy="57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0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89ADCB4-5674-3DD5-2D54-366D6E5B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V2: Internal Consistency Checker</a:t>
            </a:r>
            <a:b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Hybrid — fast rules first, then LLM semantic check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095772-37AD-B342-0EE0-59B2630D2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5338" y="2036564"/>
            <a:ext cx="4350541" cy="42239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Phase 2 - LLM Semantic Check:</a:t>
            </a:r>
            <a:endParaRPr lang="en-US" sz="2000" dirty="0"/>
          </a:p>
          <a:p>
            <a:r>
              <a:rPr lang="en-US" sz="2000" dirty="0"/>
              <a:t>Receives: full </a:t>
            </a:r>
            <a:r>
              <a:rPr lang="en-US" sz="2000" dirty="0" err="1"/>
              <a:t>ClassificationOutput</a:t>
            </a:r>
            <a:r>
              <a:rPr lang="en-US" sz="2000" dirty="0"/>
              <a:t> JSON + </a:t>
            </a:r>
            <a:r>
              <a:rPr lang="en-US" sz="2000" b="1" dirty="0"/>
              <a:t>complete page text</a:t>
            </a:r>
            <a:r>
              <a:rPr lang="en-US" sz="2000" dirty="0"/>
              <a:t> for every segment</a:t>
            </a:r>
          </a:p>
          <a:p>
            <a:r>
              <a:rPr lang="en-US" sz="2000" dirty="0"/>
              <a:t>Checks: does the text actually match the labels? (e.g., segment labelled "Genomic Report" but text is all clinical notes)</a:t>
            </a:r>
          </a:p>
          <a:p>
            <a:r>
              <a:rPr lang="en-US" sz="2000" dirty="0"/>
              <a:t>Returns: JSON array of issues</a:t>
            </a:r>
          </a:p>
          <a:p>
            <a:endParaRPr lang="en-US" sz="2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2C86D1-379A-21B9-A159-482A259235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6105491"/>
              </p:ext>
            </p:extLst>
          </p:nvPr>
        </p:nvGraphicFramePr>
        <p:xfrm>
          <a:off x="736121" y="2871085"/>
          <a:ext cx="5804956" cy="3107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774">
                  <a:extLst>
                    <a:ext uri="{9D8B030D-6E8A-4147-A177-3AD203B41FA5}">
                      <a16:colId xmlns:a16="http://schemas.microsoft.com/office/drawing/2014/main" val="4021621737"/>
                    </a:ext>
                  </a:extLst>
                </a:gridCol>
                <a:gridCol w="2777624">
                  <a:extLst>
                    <a:ext uri="{9D8B030D-6E8A-4147-A177-3AD203B41FA5}">
                      <a16:colId xmlns:a16="http://schemas.microsoft.com/office/drawing/2014/main" val="461899953"/>
                    </a:ext>
                  </a:extLst>
                </a:gridCol>
                <a:gridCol w="1467558">
                  <a:extLst>
                    <a:ext uri="{9D8B030D-6E8A-4147-A177-3AD203B41FA5}">
                      <a16:colId xmlns:a16="http://schemas.microsoft.com/office/drawing/2014/main" val="1181584889"/>
                    </a:ext>
                  </a:extLst>
                </a:gridCol>
              </a:tblGrid>
              <a:tr h="42129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900">
                          <a:effectLst/>
                        </a:rPr>
                        <a:t>Check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900">
                          <a:effectLst/>
                        </a:rPr>
                        <a:t>Condition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900">
                          <a:effectLst/>
                        </a:rPr>
                        <a:t>Severity</a:t>
                      </a:r>
                    </a:p>
                  </a:txBody>
                  <a:tcPr marL="98803" marR="98803" marT="49402" marB="49402" anchor="ctr"/>
                </a:tc>
                <a:extLst>
                  <a:ext uri="{0D108BD9-81ED-4DB2-BD59-A6C34878D82A}">
                    <a16:rowId xmlns:a16="http://schemas.microsoft.com/office/drawing/2014/main" val="3275486429"/>
                  </a:ext>
                </a:extLst>
              </a:tr>
              <a:tr h="990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Segment shares sum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Each segment's 5 </a:t>
                      </a:r>
                      <a:r>
                        <a:rPr lang="en-IN" sz="1900" err="1">
                          <a:solidFill>
                            <a:schemeClr val="tx1"/>
                          </a:solidFill>
                          <a:effectLst/>
                        </a:rPr>
                        <a:t>segment_share</a:t>
                      </a:r>
                      <a:r>
                        <a:rPr lang="en-IN" sz="1900">
                          <a:effectLst/>
                        </a:rPr>
                        <a:t> values must sum to 1.0 ±0.01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MAJOR (auto-fix)</a:t>
                      </a:r>
                    </a:p>
                  </a:txBody>
                  <a:tcPr marL="98803" marR="98803" marT="49402" marB="49402" anchor="ctr"/>
                </a:tc>
                <a:extLst>
                  <a:ext uri="{0D108BD9-81ED-4DB2-BD59-A6C34878D82A}">
                    <a16:rowId xmlns:a16="http://schemas.microsoft.com/office/drawing/2014/main" val="1603619101"/>
                  </a:ext>
                </a:extLst>
              </a:tr>
              <a:tr h="990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Mixture shares sum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 dirty="0">
                          <a:effectLst/>
                        </a:rPr>
                        <a:t>All 5 </a:t>
                      </a:r>
                      <a:r>
                        <a:rPr lang="en-IN" sz="1900" dirty="0" err="1">
                          <a:solidFill>
                            <a:schemeClr val="tx1"/>
                          </a:solidFill>
                          <a:effectLst/>
                        </a:rPr>
                        <a:t>overall_share</a:t>
                      </a:r>
                      <a:r>
                        <a:rPr lang="en-IN" sz="19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IN" sz="1900" dirty="0">
                          <a:effectLst/>
                        </a:rPr>
                        <a:t>values must sum to 1.0 ±0.01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MAJOR (auto-fix)</a:t>
                      </a:r>
                    </a:p>
                  </a:txBody>
                  <a:tcPr marL="98803" marR="98803" marT="49402" marB="49402" anchor="ctr"/>
                </a:tc>
                <a:extLst>
                  <a:ext uri="{0D108BD9-81ED-4DB2-BD59-A6C34878D82A}">
                    <a16:rowId xmlns:a16="http://schemas.microsoft.com/office/drawing/2014/main" val="1859554737"/>
                  </a:ext>
                </a:extLst>
              </a:tr>
              <a:tr h="7058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Page range overlap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>
                          <a:effectLst/>
                        </a:rPr>
                        <a:t>No two segments can share the same page</a:t>
                      </a:r>
                    </a:p>
                  </a:txBody>
                  <a:tcPr marL="98803" marR="98803" marT="49402" marB="4940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900" dirty="0">
                          <a:effectLst/>
                        </a:rPr>
                        <a:t>BLOCKER</a:t>
                      </a:r>
                    </a:p>
                  </a:txBody>
                  <a:tcPr marL="98803" marR="98803" marT="49402" marB="49402" anchor="ctr"/>
                </a:tc>
                <a:extLst>
                  <a:ext uri="{0D108BD9-81ED-4DB2-BD59-A6C34878D82A}">
                    <a16:rowId xmlns:a16="http://schemas.microsoft.com/office/drawing/2014/main" val="7009622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C13EFDD-D01C-ECC4-5AD6-68038CF9A66E}"/>
              </a:ext>
            </a:extLst>
          </p:cNvPr>
          <p:cNvSpPr txBox="1"/>
          <p:nvPr/>
        </p:nvSpPr>
        <p:spPr>
          <a:xfrm>
            <a:off x="761995" y="2268775"/>
            <a:ext cx="26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Phase 1 – Rule based</a:t>
            </a:r>
          </a:p>
        </p:txBody>
      </p:sp>
    </p:spTree>
    <p:extLst>
      <p:ext uri="{BB962C8B-B14F-4D97-AF65-F5344CB8AC3E}">
        <p14:creationId xmlns:p14="http://schemas.microsoft.com/office/powerpoint/2010/main" val="3388444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E4A5-FB21-9D90-C3C0-BC7ADA083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V2: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C66CE-8332-B53D-7F99-54AA5E1B5C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669" y="2023672"/>
            <a:ext cx="5695259" cy="362802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59DB06-9D51-0C51-59EA-71A09C4E8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10111" y="2023672"/>
            <a:ext cx="6152220" cy="36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F1C-B0FB-5122-D4FB-D5E70211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V3: Trap Detector &amp; Rule Violation Checker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E51BA4-A8AF-AAD8-6D00-EE03AF65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" y="1469036"/>
            <a:ext cx="10814154" cy="47079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Rule-Based Trap Detection</a:t>
            </a:r>
            <a:endParaRPr lang="en-IN" dirty="0"/>
          </a:p>
          <a:p>
            <a:r>
              <a:rPr lang="en-IN" dirty="0"/>
              <a:t>detects misleading keywords or vendor signals</a:t>
            </a:r>
          </a:p>
          <a:p>
            <a:r>
              <a:rPr lang="en-IN" dirty="0"/>
              <a:t>prevents routine labs being classified as genomic</a:t>
            </a:r>
          </a:p>
          <a:p>
            <a:r>
              <a:rPr lang="en-IN" dirty="0"/>
              <a:t>prevents admin forms being classified as reports</a:t>
            </a:r>
          </a:p>
          <a:p>
            <a:r>
              <a:rPr lang="en-IN" dirty="0"/>
              <a:t>ensures dominant-type precedence rules</a:t>
            </a:r>
          </a:p>
          <a:p>
            <a:r>
              <a:rPr lang="en-IN" dirty="0"/>
              <a:t>Containing evidence In Header/footer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LLM Contextual Analysis</a:t>
            </a:r>
            <a:endParaRPr lang="en-IN" dirty="0"/>
          </a:p>
          <a:p>
            <a:r>
              <a:rPr lang="en-IN" dirty="0"/>
              <a:t>reviews document text context beyond keywords</a:t>
            </a:r>
          </a:p>
          <a:p>
            <a:r>
              <a:rPr lang="en-IN" dirty="0"/>
              <a:t>detects subtle domain mismatches</a:t>
            </a:r>
          </a:p>
          <a:p>
            <a:r>
              <a:rPr lang="en-IN" dirty="0"/>
              <a:t>flags classifications that look plausible but are clinically incorrect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V3 encodes </a:t>
            </a:r>
            <a:r>
              <a:rPr lang="en-IN" b="1" dirty="0"/>
              <a:t>clinical domain knowledge</a:t>
            </a:r>
            <a:r>
              <a:rPr lang="en-IN" dirty="0"/>
              <a:t> as rules. A general-purpose LLM might not know that Quest Diagnostics = routine lab, not genomic lab. These rules prevent systematic misclassification.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0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59ED0-6BB3-45DC-B7E1-54471814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65EE-3C71-C6ED-6A3C-C16D1C68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Clinical PDFs are complex:</a:t>
            </a:r>
          </a:p>
          <a:p>
            <a:pPr lvl="1"/>
            <a:r>
              <a:rPr lang="en-IN" dirty="0"/>
              <a:t>Multiple document types inside one PDF</a:t>
            </a:r>
          </a:p>
          <a:p>
            <a:pPr lvl="1"/>
            <a:r>
              <a:rPr lang="en-IN" dirty="0"/>
              <a:t>Embedded reports inside clinical notes</a:t>
            </a:r>
          </a:p>
          <a:p>
            <a:pPr lvl="1"/>
            <a:r>
              <a:rPr lang="en-IN" dirty="0"/>
              <a:t>Mention Only information present in a document</a:t>
            </a:r>
          </a:p>
          <a:p>
            <a:r>
              <a:rPr lang="en-IN" dirty="0"/>
              <a:t>Tables, multi-column layouts, headers</a:t>
            </a:r>
          </a:p>
          <a:p>
            <a:pPr lvl="1"/>
            <a:r>
              <a:rPr lang="en-IN" dirty="0"/>
              <a:t>Making extracting entities tougher.</a:t>
            </a:r>
          </a:p>
          <a:p>
            <a:r>
              <a:rPr lang="en-IN" dirty="0"/>
              <a:t>LLMs make classification errors: wrong labels, fabricated evidence, inconsistent confidence scores</a:t>
            </a:r>
          </a:p>
          <a:p>
            <a:r>
              <a:rPr lang="en-IN" dirty="0"/>
              <a:t>Manual review at scale is </a:t>
            </a:r>
            <a:r>
              <a:rPr lang="en-IN" b="1" dirty="0"/>
              <a:t>expensive and slow because of large doc.</a:t>
            </a:r>
            <a:endParaRPr lang="en-IN" dirty="0"/>
          </a:p>
          <a:p>
            <a:r>
              <a:rPr lang="en-IN" b="1" dirty="0"/>
              <a:t>Need: </a:t>
            </a:r>
          </a:p>
          <a:p>
            <a:pPr lvl="1"/>
            <a:r>
              <a:rPr lang="en-IN" dirty="0"/>
              <a:t>automated, rigorous quality control before any classification is accepted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256E-9707-D01B-191B-B644026A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for V3: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AC8624-DBFA-551E-A182-0EAF1E5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688" y="1990517"/>
            <a:ext cx="5663169" cy="3750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02DFB-B3BD-4DFA-56AA-8D33F234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210" y="1990517"/>
            <a:ext cx="6668663" cy="37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A94F-0E80-7A5D-5B86-5B2E66AD5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5219307" cy="1616203"/>
          </a:xfrm>
        </p:spPr>
        <p:txBody>
          <a:bodyPr anchor="b">
            <a:normAutofit/>
          </a:bodyPr>
          <a:lstStyle/>
          <a:p>
            <a:r>
              <a:rPr lang="en-IN" sz="3200"/>
              <a:t>V4 Evidence Validator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1C8F-BDFD-6706-8D48-7CBF863EC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219307" cy="3537410"/>
          </a:xfrm>
        </p:spPr>
        <p:txBody>
          <a:bodyPr anchor="t">
            <a:normAutofit/>
          </a:bodyPr>
          <a:lstStyle/>
          <a:p>
            <a:r>
              <a:rPr lang="en-IN" sz="2000" dirty="0"/>
              <a:t>It does NOT trust the classifier's evidence - it independently cross-checks every evidence snippet against the raw PDF text extracted by Document AI.</a:t>
            </a:r>
          </a:p>
          <a:p>
            <a:endParaRPr lang="en-IN" sz="2000" dirty="0"/>
          </a:p>
          <a:p>
            <a:r>
              <a:rPr lang="en-IN" sz="2000" dirty="0"/>
              <a:t>V4 is the </a:t>
            </a:r>
            <a:r>
              <a:rPr lang="en-IN" sz="2000" b="1" dirty="0"/>
              <a:t>hallucination detector</a:t>
            </a:r>
            <a:r>
              <a:rPr lang="en-IN" sz="2000" dirty="0"/>
              <a:t>. LLMs sometimes generate plausible-sounding evidence snippets that don't actually exist in the document. V4 catches this by comparing against the raw Document AI output.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1D4CEA-029F-1010-A2AC-1B513AC33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39144"/>
              </p:ext>
            </p:extLst>
          </p:nvPr>
        </p:nvGraphicFramePr>
        <p:xfrm>
          <a:off x="6775554" y="2035897"/>
          <a:ext cx="4505929" cy="385523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1052">
                  <a:extLst>
                    <a:ext uri="{9D8B030D-6E8A-4147-A177-3AD203B41FA5}">
                      <a16:colId xmlns:a16="http://schemas.microsoft.com/office/drawing/2014/main" val="705852599"/>
                    </a:ext>
                  </a:extLst>
                </a:gridCol>
                <a:gridCol w="3144877">
                  <a:extLst>
                    <a:ext uri="{9D8B030D-6E8A-4147-A177-3AD203B41FA5}">
                      <a16:colId xmlns:a16="http://schemas.microsoft.com/office/drawing/2014/main" val="2041904150"/>
                    </a:ext>
                  </a:extLst>
                </a:gridCol>
              </a:tblGrid>
              <a:tr h="5037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</a:rPr>
                        <a:t>Task</a:t>
                      </a:r>
                    </a:p>
                  </a:txBody>
                  <a:tcPr marL="86307" marR="86307" marT="43153" marB="43153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>
                          <a:effectLst/>
                        </a:rPr>
                        <a:t>What it checks</a:t>
                      </a:r>
                    </a:p>
                  </a:txBody>
                  <a:tcPr marL="86307" marR="86307" marT="43153" marB="43153" anchor="ctr"/>
                </a:tc>
                <a:extLst>
                  <a:ext uri="{0D108BD9-81ED-4DB2-BD59-A6C34878D82A}">
                    <a16:rowId xmlns:a16="http://schemas.microsoft.com/office/drawing/2014/main" val="1613884403"/>
                  </a:ext>
                </a:extLst>
              </a:tr>
              <a:tr h="837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Evidence quality</a:t>
                      </a:r>
                    </a:p>
                  </a:txBody>
                  <a:tcPr marL="86307" marR="86307" marT="43153" marB="4315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Are snippets specific, relevant, appropriately sized?</a:t>
                      </a:r>
                    </a:p>
                  </a:txBody>
                  <a:tcPr marL="86307" marR="86307" marT="43153" marB="43153" anchor="ctr"/>
                </a:tc>
                <a:extLst>
                  <a:ext uri="{0D108BD9-81ED-4DB2-BD59-A6C34878D82A}">
                    <a16:rowId xmlns:a16="http://schemas.microsoft.com/office/drawing/2014/main" val="2840120703"/>
                  </a:ext>
                </a:extLst>
              </a:tr>
              <a:tr h="837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Snippet verification</a:t>
                      </a:r>
                    </a:p>
                  </a:txBody>
                  <a:tcPr marL="86307" marR="86307" marT="43153" marB="4315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Does the snippet text actually exist in the PDF page?</a:t>
                      </a:r>
                    </a:p>
                  </a:txBody>
                  <a:tcPr marL="86307" marR="86307" marT="43153" marB="43153" anchor="ctr"/>
                </a:tc>
                <a:extLst>
                  <a:ext uri="{0D108BD9-81ED-4DB2-BD59-A6C34878D82A}">
                    <a16:rowId xmlns:a16="http://schemas.microsoft.com/office/drawing/2014/main" val="3634093802"/>
                  </a:ext>
                </a:extLst>
              </a:tr>
              <a:tr h="837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Anchor verification</a:t>
                      </a:r>
                    </a:p>
                  </a:txBody>
                  <a:tcPr marL="86307" marR="86307" marT="43153" marB="4315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Are the </a:t>
                      </a:r>
                      <a:r>
                        <a:rPr lang="en-IN" sz="1600">
                          <a:solidFill>
                            <a:srgbClr val="D0D0D0"/>
                          </a:solidFill>
                          <a:effectLst/>
                        </a:rPr>
                        <a:t>anchors_found</a:t>
                      </a:r>
                      <a:r>
                        <a:rPr lang="en-IN" sz="1600">
                          <a:effectLst/>
                        </a:rPr>
                        <a:t> strings present on the claimed page?</a:t>
                      </a:r>
                    </a:p>
                  </a:txBody>
                  <a:tcPr marL="86307" marR="86307" marT="43153" marB="43153" anchor="ctr"/>
                </a:tc>
                <a:extLst>
                  <a:ext uri="{0D108BD9-81ED-4DB2-BD59-A6C34878D82A}">
                    <a16:rowId xmlns:a16="http://schemas.microsoft.com/office/drawing/2014/main" val="3963717502"/>
                  </a:ext>
                </a:extLst>
              </a:tr>
              <a:tr h="8378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>
                          <a:effectLst/>
                        </a:rPr>
                        <a:t>Fabrication detection</a:t>
                      </a:r>
                    </a:p>
                  </a:txBody>
                  <a:tcPr marL="86307" marR="86307" marT="43153" marB="4315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effectLst/>
                        </a:rPr>
                        <a:t>Any snippet that cannot be found in the source PDF</a:t>
                      </a:r>
                    </a:p>
                  </a:txBody>
                  <a:tcPr marL="86307" marR="86307" marT="43153" marB="43153" anchor="ctr"/>
                </a:tc>
                <a:extLst>
                  <a:ext uri="{0D108BD9-81ED-4DB2-BD59-A6C34878D82A}">
                    <a16:rowId xmlns:a16="http://schemas.microsoft.com/office/drawing/2014/main" val="1969282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4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F459C-9DFE-7731-5592-4343D9E8E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for V4: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5882C-BF0E-2CD1-30C5-615CCECF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818151"/>
            <a:ext cx="6265539" cy="2835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3B650-B20C-91B2-6C48-E55F9B05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212723"/>
            <a:ext cx="5828261" cy="22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8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08CAD-0AB0-C514-B463-252056F3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IN" sz="4000" b="1" dirty="0"/>
              <a:t>V5: Decision Maker (Arbiter) – Rule Based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B0B1-1BD4-B917-45F7-110DEE303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900" b="1" dirty="0"/>
              <a:t>Final Decision</a:t>
            </a:r>
          </a:p>
          <a:p>
            <a:r>
              <a:rPr lang="en-IN" sz="1900" dirty="0"/>
              <a:t>AUTO_ACCEPT</a:t>
            </a:r>
          </a:p>
          <a:p>
            <a:r>
              <a:rPr lang="en-IN" sz="1900" dirty="0"/>
              <a:t>AUTO_RETRY</a:t>
            </a:r>
          </a:p>
          <a:p>
            <a:r>
              <a:rPr lang="en-IN" sz="1900" dirty="0"/>
              <a:t>ESCALATE_TO_SME</a:t>
            </a:r>
          </a:p>
          <a:p>
            <a:pPr marL="0" indent="0">
              <a:buNone/>
            </a:pPr>
            <a:r>
              <a:rPr lang="en-IN" sz="1900" dirty="0"/>
              <a:t>Based on issue severity and fixability.</a:t>
            </a:r>
          </a:p>
          <a:p>
            <a:pPr marL="0" indent="0">
              <a:buNone/>
            </a:pPr>
            <a:endParaRPr lang="en-IN" sz="1900" dirty="0"/>
          </a:p>
          <a:p>
            <a:pPr marL="0" indent="0">
              <a:buNone/>
            </a:pPr>
            <a:r>
              <a:rPr lang="en-IN" sz="1900" dirty="0"/>
              <a:t>V5 is intentionally </a:t>
            </a:r>
            <a:r>
              <a:rPr lang="en-IN" sz="1900" b="1" dirty="0"/>
              <a:t>conservative</a:t>
            </a:r>
            <a:r>
              <a:rPr lang="en-IN" sz="1900" dirty="0"/>
              <a:t>  even a single non-fixable MAJOR issue triggers escalation. The system is designed to over-escalate rather than silently accept a bad classification.</a:t>
            </a:r>
          </a:p>
          <a:p>
            <a:pPr marL="0" indent="0">
              <a:buNone/>
            </a:pPr>
            <a:endParaRPr lang="en-US" sz="19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A7135C-FA5D-2D8A-EE7F-58BC3C5DA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78772"/>
              </p:ext>
            </p:extLst>
          </p:nvPr>
        </p:nvGraphicFramePr>
        <p:xfrm>
          <a:off x="629587" y="2036564"/>
          <a:ext cx="6295869" cy="4223959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86793">
                  <a:extLst>
                    <a:ext uri="{9D8B030D-6E8A-4147-A177-3AD203B41FA5}">
                      <a16:colId xmlns:a16="http://schemas.microsoft.com/office/drawing/2014/main" val="1777075431"/>
                    </a:ext>
                  </a:extLst>
                </a:gridCol>
                <a:gridCol w="1667862">
                  <a:extLst>
                    <a:ext uri="{9D8B030D-6E8A-4147-A177-3AD203B41FA5}">
                      <a16:colId xmlns:a16="http://schemas.microsoft.com/office/drawing/2014/main" val="2474159102"/>
                    </a:ext>
                  </a:extLst>
                </a:gridCol>
                <a:gridCol w="1717741">
                  <a:extLst>
                    <a:ext uri="{9D8B030D-6E8A-4147-A177-3AD203B41FA5}">
                      <a16:colId xmlns:a16="http://schemas.microsoft.com/office/drawing/2014/main" val="1741572878"/>
                    </a:ext>
                  </a:extLst>
                </a:gridCol>
                <a:gridCol w="1723473">
                  <a:extLst>
                    <a:ext uri="{9D8B030D-6E8A-4147-A177-3AD203B41FA5}">
                      <a16:colId xmlns:a16="http://schemas.microsoft.com/office/drawing/2014/main" val="1582501861"/>
                    </a:ext>
                  </a:extLst>
                </a:gridCol>
              </a:tblGrid>
              <a:tr h="3413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Priority</a:t>
                      </a:r>
                    </a:p>
                  </a:txBody>
                  <a:tcPr marL="120224" marR="72135" marT="72135" marB="721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Condition</a:t>
                      </a:r>
                    </a:p>
                  </a:txBody>
                  <a:tcPr marL="120224" marR="72135" marT="72135" marB="721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Decision</a:t>
                      </a:r>
                    </a:p>
                  </a:txBody>
                  <a:tcPr marL="120224" marR="72135" marT="72135" marB="721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Rationale</a:t>
                      </a:r>
                    </a:p>
                  </a:txBody>
                  <a:tcPr marL="120224" marR="72135" marT="72135" marB="721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735100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Any BLOCKER issue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🔴 ESCALATE_TO_SME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Critical failure — cannot auto-correct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69460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≥ 3 MAJOR issues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🔴 ESCALATE_TO_SME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Too many errors for auto-correction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168481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≥ 2 non-fixable MAJOR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🔴 ESCALATE_TO_SME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Requires human judgment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617614"/>
                  </a:ext>
                </a:extLst>
              </a:tr>
              <a:tr h="658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≥ 1 non-fixable MAJOR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🔴 ESCALATE_TO_SME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Conservative — any human-needed issue escalates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77471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1–2 fixable MAJOR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🟡 AUTO_RETRY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AutoFixEngine can correct these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345718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Only MINOR issues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🟢 AUTO_ACCEPT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Tolerable, doesn't affect validity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034911"/>
                  </a:ext>
                </a:extLst>
              </a:tr>
              <a:tr h="320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 issues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🟢 AUTO_ACCEPT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Perfect output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758648"/>
                  </a:ext>
                </a:extLst>
              </a:tr>
              <a:tr h="4840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Ambiguous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🔴 ESCALATE_TO_SME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Safety fallback</a:t>
                      </a:r>
                    </a:p>
                  </a:txBody>
                  <a:tcPr marL="120224" marR="62517" marT="62517" marB="6251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456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4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F17A2-1077-B46F-0460-27BDB05B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V5 Output and examples: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F184A-4835-529A-6DA5-DBF86595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038662"/>
            <a:ext cx="6039684" cy="431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BA83A-40D0-A87B-ED4D-70F7E11E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45369"/>
            <a:ext cx="5828261" cy="15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8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553618-1A0B-1B38-2302-9164364CF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IN" dirty="0"/>
              <a:t>Retry and Auto-Fix 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6D5E0-3888-1D23-4CA8-CC8BBC8AA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900" b="1"/>
              <a:t>Automatic Retry Mechanism</a:t>
            </a:r>
          </a:p>
          <a:p>
            <a:r>
              <a:rPr lang="en-IN" sz="1900"/>
              <a:t>fixes mathematical share errors, less severity errors in traps, Low evidence mismatch</a:t>
            </a:r>
          </a:p>
          <a:p>
            <a:r>
              <a:rPr lang="en-IN" sz="1900"/>
              <a:t>reruns verification</a:t>
            </a:r>
          </a:p>
          <a:p>
            <a:r>
              <a:rPr lang="en-IN" sz="1900"/>
              <a:t>detects cycles</a:t>
            </a:r>
          </a:p>
          <a:p>
            <a:r>
              <a:rPr lang="en-IN" sz="1900"/>
              <a:t>max retries = 2</a:t>
            </a:r>
          </a:p>
          <a:p>
            <a:r>
              <a:rPr lang="en-IN" sz="1900"/>
              <a:t>Cycle detection uses an MD5 fingerprint of segment boundaries, dominant types, and share values; if the same state repeats, the system stops retrying and escalates to SME to avoid wasted LLM calls.</a:t>
            </a:r>
          </a:p>
          <a:p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845781-542A-F63A-7E22-2CE8B2DB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67" y="2722090"/>
            <a:ext cx="4788505" cy="268156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32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664B-E40D-39B1-3AFC-05F8F67E2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SME Packet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996D-1938-65FB-91CE-C3864126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When verification cannot auto-accept or auto-fix:</a:t>
            </a:r>
          </a:p>
          <a:p>
            <a:r>
              <a:rPr lang="en-IN" dirty="0"/>
              <a:t>The system generates a structured SME review packet containing:</a:t>
            </a:r>
          </a:p>
          <a:p>
            <a:r>
              <a:rPr lang="en-IN" dirty="0"/>
              <a:t>document metadata (file, pages, ID)</a:t>
            </a:r>
          </a:p>
          <a:p>
            <a:r>
              <a:rPr lang="en-IN" dirty="0"/>
              <a:t>full classification output (segments, mixture, evidence)</a:t>
            </a:r>
          </a:p>
          <a:p>
            <a:r>
              <a:rPr lang="en-IN" dirty="0"/>
              <a:t>all validation issues sorted by severity</a:t>
            </a:r>
          </a:p>
          <a:p>
            <a:r>
              <a:rPr lang="en-IN" dirty="0"/>
              <a:t>production comparison (if available)</a:t>
            </a:r>
          </a:p>
          <a:p>
            <a:r>
              <a:rPr lang="en-IN" dirty="0"/>
              <a:t>document bundle path for context lookup</a:t>
            </a:r>
          </a:p>
          <a:p>
            <a:r>
              <a:rPr lang="en-IN" dirty="0"/>
              <a:t>Packet is saved and queued for SME review.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7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0F99D-2721-5098-E20A-14D16905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Example: SME Packet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D59B3B-AFE4-C002-1860-D18BBA2DC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96" y="836060"/>
            <a:ext cx="7214616" cy="515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2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EB9BC-8126-EF4A-E631-F6F5CA83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IN" sz="4000"/>
              <a:t>SME Review Interface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EF54-5E96-BBFE-F767-0C055369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/>
              <a:t>How SMEs Review Only Problem Areas</a:t>
            </a:r>
          </a:p>
          <a:p>
            <a:pPr marL="0" indent="0">
              <a:buNone/>
            </a:pPr>
            <a:r>
              <a:rPr lang="en-IN" sz="2000"/>
              <a:t>Interface shows:</a:t>
            </a:r>
          </a:p>
          <a:p>
            <a:r>
              <a:rPr lang="en-IN" sz="2000"/>
              <a:t>troubled segment only</a:t>
            </a:r>
          </a:p>
          <a:p>
            <a:r>
              <a:rPr lang="en-IN" sz="2000"/>
              <a:t>reasoning from classifier</a:t>
            </a:r>
          </a:p>
          <a:p>
            <a:r>
              <a:rPr lang="en-IN" sz="2000"/>
              <a:t>evidence snippet</a:t>
            </a:r>
          </a:p>
          <a:p>
            <a:r>
              <a:rPr lang="en-IN" sz="2000"/>
              <a:t>surrounding paragraph context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4D5B3-F0D7-7094-D4BC-B9E744B0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95" y="119922"/>
            <a:ext cx="6237856" cy="66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8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8303F-1708-2FA8-9D86-58BC407E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Flagged Important Design Decisions</a:t>
            </a:r>
            <a:b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F3DCB3-0A67-2BFB-3016-F9F3138899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304719"/>
              </p:ext>
            </p:extLst>
          </p:nvPr>
        </p:nvGraphicFramePr>
        <p:xfrm>
          <a:off x="689548" y="1364105"/>
          <a:ext cx="10837888" cy="525627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5418944">
                  <a:extLst>
                    <a:ext uri="{9D8B030D-6E8A-4147-A177-3AD203B41FA5}">
                      <a16:colId xmlns:a16="http://schemas.microsoft.com/office/drawing/2014/main" val="1707866591"/>
                    </a:ext>
                  </a:extLst>
                </a:gridCol>
                <a:gridCol w="5418944">
                  <a:extLst>
                    <a:ext uri="{9D8B030D-6E8A-4147-A177-3AD203B41FA5}">
                      <a16:colId xmlns:a16="http://schemas.microsoft.com/office/drawing/2014/main" val="1176551088"/>
                    </a:ext>
                  </a:extLst>
                </a:gridCol>
              </a:tblGrid>
              <a:tr h="51708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Design Choice</a:t>
                      </a:r>
                    </a:p>
                  </a:txBody>
                  <a:tcPr marL="60895" marR="70213" marT="17399" marB="13048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Reason</a:t>
                      </a:r>
                    </a:p>
                  </a:txBody>
                  <a:tcPr marL="60895" marR="70213" marT="17399" marB="13048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033047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V1 runs first, no LLM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Catch structural errors cheaply before spending on LLM calls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970143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V2 skips LLM if BLOCKER found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Don't waste API calls on structurally broken output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21672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V3 encodes clinical domain rules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General LLMs don't know Quest = routine lab, not genomic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47279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V4 cross-checks against raw PDF text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Detects LLM hallucination of evidence snippets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795319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V5 is pure rule-based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Deterministic, auditable, reproducible — same input = same decision always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976919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MAX_RETRIES = 2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Prevents infinite fix loops; 3 attempts is enough for mathematical fixes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185442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MD5 cycle detection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Prevents AutoFixEngine from applying the same fix repeatedly with no effect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0085020"/>
                  </a:ext>
                </a:extLst>
              </a:tr>
              <a:tr h="6617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Conservative escalation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>
                          <a:solidFill>
                            <a:schemeClr val="tx1"/>
                          </a:solidFill>
                          <a:effectLst/>
                        </a:rPr>
                        <a:t>Even 1 non-fixable MAJOR → escalate. Over-escalate rather than silently accept bad output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235000"/>
                  </a:ext>
                </a:extLst>
              </a:tr>
              <a:tr h="444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cap="none" spc="0">
                          <a:solidFill>
                            <a:schemeClr val="tx1"/>
                          </a:solidFill>
                          <a:effectLst/>
                        </a:rPr>
                        <a:t>SME sees actual PDF text</a:t>
                      </a:r>
                      <a:endParaRPr lang="en-IN" sz="14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0895" marR="70213" marT="17399" marB="130489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SME can independently verify evidence, not just trust the LLM's claims</a:t>
                      </a:r>
                    </a:p>
                  </a:txBody>
                  <a:tcPr marL="60895" marR="70213" marT="17399" marB="13048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99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46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29FB-8D9A-F46A-D4D4-12FE9C161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Philosophy: Context over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35DAA-DAEB-7705-1992-1635C1BF3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classify documents using:</a:t>
            </a:r>
          </a:p>
          <a:p>
            <a:pPr lvl="1"/>
            <a:r>
              <a:rPr lang="en-IN" b="1" dirty="0"/>
              <a:t>STRUCTURE</a:t>
            </a:r>
          </a:p>
          <a:p>
            <a:pPr lvl="1"/>
            <a:r>
              <a:rPr lang="en-IN" b="1" dirty="0"/>
              <a:t>ANCHORS</a:t>
            </a:r>
          </a:p>
          <a:p>
            <a:pPr lvl="1"/>
            <a:r>
              <a:rPr lang="en-IN" b="1" dirty="0"/>
              <a:t>EVIDENCE</a:t>
            </a:r>
          </a:p>
          <a:p>
            <a:pPr lvl="1"/>
            <a:r>
              <a:rPr lang="en-IN" b="1" dirty="0"/>
              <a:t>SEGMENT COVERAGE</a:t>
            </a:r>
          </a:p>
          <a:p>
            <a:pPr lvl="1"/>
            <a:r>
              <a:rPr lang="en-IN" dirty="0"/>
              <a:t>NOT keywords.</a:t>
            </a:r>
          </a:p>
          <a:p>
            <a:r>
              <a:rPr lang="en-IN" dirty="0"/>
              <a:t>“Context over keywords — distinguish primary reports from narrative discussion.”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61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422C-2DFC-BC4A-119F-12162FB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Future Enhancement: Feedback Learning &amp; Prompt Optimization Agent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04FA-3373-1B4A-16DF-820B30952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1514007"/>
            <a:ext cx="11557416" cy="497886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sz="4000" b="1" dirty="0"/>
              <a:t>Feedback-Driven Learning Agent (Planned)</a:t>
            </a:r>
          </a:p>
          <a:p>
            <a:r>
              <a:rPr lang="en-IN" sz="4000" dirty="0"/>
              <a:t>Before escalating to SME, the agent will:</a:t>
            </a:r>
          </a:p>
          <a:p>
            <a:r>
              <a:rPr lang="en-IN" sz="4000" dirty="0"/>
              <a:t>search historical SME-reviewed cases for similar issue patterns</a:t>
            </a:r>
          </a:p>
          <a:p>
            <a:r>
              <a:rPr lang="en-IN" sz="4000" dirty="0"/>
              <a:t>reuse prior SME corrections to generate automatic fix prompts</a:t>
            </a:r>
          </a:p>
          <a:p>
            <a:r>
              <a:rPr lang="en-IN" sz="4000" dirty="0"/>
              <a:t>prevent repeated known issues from reaching SMEs</a:t>
            </a:r>
          </a:p>
          <a:p>
            <a:pPr marL="0" indent="0">
              <a:buNone/>
            </a:pPr>
            <a:endParaRPr lang="en-IN" sz="4000" dirty="0"/>
          </a:p>
          <a:p>
            <a:pPr marL="0" indent="0">
              <a:buNone/>
            </a:pPr>
            <a:r>
              <a:rPr lang="en-IN" sz="4000" b="1" dirty="0"/>
              <a:t>For new documents or when a new  practices onboards</a:t>
            </a:r>
            <a:r>
              <a:rPr lang="en-IN" sz="4000" dirty="0"/>
              <a:t>:</a:t>
            </a:r>
          </a:p>
          <a:p>
            <a:r>
              <a:rPr lang="en-IN" sz="4000" dirty="0"/>
              <a:t>detect recurring validation failures</a:t>
            </a:r>
          </a:p>
          <a:p>
            <a:r>
              <a:rPr lang="en-IN" sz="4000" dirty="0"/>
              <a:t>identify which rules or checks are consistently failing</a:t>
            </a:r>
          </a:p>
          <a:p>
            <a:r>
              <a:rPr lang="en-IN" sz="4000" dirty="0"/>
              <a:t>pinpoint sections of the classifier prompt needing adjustment</a:t>
            </a:r>
          </a:p>
          <a:p>
            <a:pPr marL="0" indent="0">
              <a:buNone/>
            </a:pPr>
            <a:endParaRPr lang="en-IN" sz="4000" dirty="0"/>
          </a:p>
          <a:p>
            <a:pPr marL="0" indent="0">
              <a:buNone/>
            </a:pPr>
            <a:r>
              <a:rPr lang="en-IN" sz="4000" b="1" dirty="0"/>
              <a:t>Result</a:t>
            </a:r>
            <a:endParaRPr lang="en-IN" sz="4000" dirty="0"/>
          </a:p>
          <a:p>
            <a:r>
              <a:rPr lang="en-IN" sz="4000" dirty="0"/>
              <a:t>only new classification patterns reach SMEs</a:t>
            </a:r>
          </a:p>
          <a:p>
            <a:r>
              <a:rPr lang="en-IN" sz="4000" dirty="0"/>
              <a:t>faster onboarding of new practices</a:t>
            </a:r>
          </a:p>
          <a:p>
            <a:r>
              <a:rPr lang="en-IN" sz="4000" dirty="0"/>
              <a:t>continuous prompt improvement</a:t>
            </a:r>
          </a:p>
          <a:p>
            <a:r>
              <a:rPr lang="en-IN" sz="4000" dirty="0"/>
              <a:t>reduced manual review workload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9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DC1D6-DB94-7207-960E-5C713005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ACDD131-4A3A-1825-1D82-30FAC564D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438335DF-4F4E-4D62-B560-30BE59DF9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C7BA-54F0-3B0A-C627-7AE06640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Goal: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1380-93CD-9D5B-7E7D-400A81A65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correctly detect logical document segments.</a:t>
            </a:r>
          </a:p>
          <a:p>
            <a:r>
              <a:rPr lang="en-IN" dirty="0"/>
              <a:t>assign multiple document labels per segment.</a:t>
            </a:r>
          </a:p>
          <a:p>
            <a:r>
              <a:rPr lang="en-IN" dirty="0"/>
              <a:t>quantify how much of each label is present.</a:t>
            </a:r>
          </a:p>
          <a:p>
            <a:r>
              <a:rPr lang="en-IN" dirty="0"/>
              <a:t>validate classification through independent LLM calls.</a:t>
            </a:r>
          </a:p>
          <a:p>
            <a:r>
              <a:rPr lang="en-IN" dirty="0"/>
              <a:t>automatically correct inconsistencies .</a:t>
            </a:r>
          </a:p>
          <a:p>
            <a:r>
              <a:rPr lang="en-IN" dirty="0"/>
              <a:t>escalate only genuinely ambiguous cases to SMEs. </a:t>
            </a:r>
          </a:p>
          <a:p>
            <a:r>
              <a:rPr lang="en-IN" dirty="0"/>
              <a:t>generate high-quality ground truth at scale.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CF707-0508-AFA5-65D8-86A5B9D6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Design: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3B6E6F7-7438-4824-6A31-14CC2A3EC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2156" y="-1"/>
            <a:ext cx="6589120" cy="67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6FB0-30A1-D985-EA56-D4618B0D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5334000" cy="1708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Layout-Processor Output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E813E-F1DC-8965-E2DA-D93D07522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994" y="2470245"/>
            <a:ext cx="5334006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700" dirty="0"/>
              <a:t>Before any AI classification happens, the PDF must be converted into structured content.</a:t>
            </a:r>
          </a:p>
          <a:p>
            <a:pPr marL="0"/>
            <a:r>
              <a:rPr lang="en-US" sz="1700" dirty="0"/>
              <a:t>We use a </a:t>
            </a:r>
            <a:r>
              <a:rPr lang="en-US" sz="1700" b="1" dirty="0"/>
              <a:t>layout-aware processor</a:t>
            </a:r>
            <a:r>
              <a:rPr lang="en-US" sz="1700" dirty="0"/>
              <a:t> that extracts:</a:t>
            </a:r>
          </a:p>
          <a:p>
            <a:pPr lvl="1"/>
            <a:r>
              <a:rPr lang="en-US" sz="1700" dirty="0"/>
              <a:t>paragraph blocks</a:t>
            </a:r>
          </a:p>
          <a:p>
            <a:pPr lvl="1"/>
            <a:r>
              <a:rPr lang="en-US" sz="1700" dirty="0"/>
              <a:t>heading blocks</a:t>
            </a:r>
          </a:p>
          <a:p>
            <a:pPr lvl="1"/>
            <a:r>
              <a:rPr lang="en-US" sz="1700" dirty="0"/>
              <a:t>table structures</a:t>
            </a:r>
          </a:p>
          <a:p>
            <a:pPr lvl="1"/>
            <a:r>
              <a:rPr lang="en-US" sz="1700" dirty="0"/>
              <a:t>page spans</a:t>
            </a:r>
          </a:p>
          <a:p>
            <a:pPr lvl="1"/>
            <a:r>
              <a:rPr lang="en-US" sz="1700" dirty="0"/>
              <a:t>ordered paragraphs per page</a:t>
            </a:r>
          </a:p>
          <a:p>
            <a:pPr lvl="1"/>
            <a:r>
              <a:rPr lang="en-US" sz="1700" dirty="0"/>
              <a:t>Context of para</a:t>
            </a:r>
          </a:p>
          <a:p>
            <a:pPr marL="0" indent="0">
              <a:buNone/>
            </a:pPr>
            <a:r>
              <a:rPr lang="en-US" sz="1700" dirty="0"/>
              <a:t>This produces a structured </a:t>
            </a:r>
            <a:r>
              <a:rPr lang="en-US" sz="1700" b="1" dirty="0" err="1"/>
              <a:t>DocumentBundle</a:t>
            </a:r>
            <a:r>
              <a:rPr lang="en-US" sz="1700" dirty="0"/>
              <a:t> used by all downstream LLM calls.</a:t>
            </a:r>
          </a:p>
          <a:p>
            <a:endParaRPr lang="en-US" sz="1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05C9B4-B5C9-2D4D-23C9-CEE72646F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-1"/>
            <a:ext cx="5410200" cy="68580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66700" dist="2159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91D1D7-7F91-8474-48CF-E03FDF3138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0615" y="26724"/>
            <a:ext cx="5152570" cy="68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4552-9536-B485-37A6-B497C1AF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Layout Processor Helps: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D26EB-CC77-B68B-083D-96EA23A1E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Reliable metrics for coverage, document type share, and evidence quality.</a:t>
            </a:r>
          </a:p>
          <a:p>
            <a:r>
              <a:rPr lang="en-IN" dirty="0"/>
              <a:t>Anchor-based traceability and navigation.</a:t>
            </a:r>
          </a:p>
          <a:p>
            <a:r>
              <a:rPr lang="en-IN" dirty="0"/>
              <a:t>Pinpointed evidence retrieval.</a:t>
            </a:r>
          </a:p>
          <a:p>
            <a:r>
              <a:rPr lang="en-IN" dirty="0"/>
              <a:t>Context-rich SME review focusing on the troubled chunk.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27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99530-E0A2-2DA7-AD7B-67715A178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129" y="486184"/>
            <a:ext cx="61184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Primary Classifier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54F9A-B198-0803-0301-E1E34EAF0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2" y="3249756"/>
            <a:ext cx="4414602" cy="34155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A3F956-BFE3-CEDF-1F85-4ECEB3184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2652" y="0"/>
            <a:ext cx="4414602" cy="326785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7989-28FD-55F2-B00D-75BB0A674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30129" y="1946684"/>
            <a:ext cx="611840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Core Mechanism adopted is segment based Classification.</a:t>
            </a:r>
          </a:p>
          <a:p>
            <a:r>
              <a:rPr lang="en-US" b="1" dirty="0"/>
              <a:t>Primary LLM Output Includes</a:t>
            </a:r>
          </a:p>
          <a:p>
            <a:pPr lvl="1"/>
            <a:r>
              <a:rPr lang="en-US" dirty="0"/>
              <a:t>Segmented page ranges</a:t>
            </a:r>
          </a:p>
          <a:p>
            <a:pPr lvl="1"/>
            <a:r>
              <a:rPr lang="en-US" dirty="0"/>
              <a:t>Dominant type per segment</a:t>
            </a:r>
          </a:p>
          <a:p>
            <a:pPr lvl="1"/>
            <a:r>
              <a:rPr lang="en-US" dirty="0"/>
              <a:t>Composition of ALL document types</a:t>
            </a:r>
          </a:p>
          <a:p>
            <a:pPr lvl="1"/>
            <a:r>
              <a:rPr lang="en-US" dirty="0"/>
              <a:t>Document Mixture</a:t>
            </a:r>
          </a:p>
          <a:p>
            <a:pPr lvl="1"/>
            <a:r>
              <a:rPr lang="en-US" dirty="0"/>
              <a:t>Confidence scores</a:t>
            </a:r>
          </a:p>
          <a:p>
            <a:pPr lvl="1"/>
            <a:r>
              <a:rPr lang="en-US" dirty="0"/>
              <a:t>Evidence snippets + anchors</a:t>
            </a:r>
          </a:p>
          <a:p>
            <a:pPr lvl="1"/>
            <a:r>
              <a:rPr lang="en-US" dirty="0"/>
              <a:t>Vendor signals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17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7" y="-358255"/>
            <a:ext cx="6858001" cy="7574503"/>
          </a:xfrm>
          <a:prstGeom prst="rect">
            <a:avLst/>
          </a:prstGeom>
          <a:ln>
            <a:noFill/>
          </a:ln>
          <a:effectLst>
            <a:outerShdw blurRad="381000" dist="101600" sx="99000" sy="99000" algn="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5F96B-0564-D57A-FAA2-8705CDCD8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13" y="5097740"/>
            <a:ext cx="6262834" cy="124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 Mixture: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EA11E-DF5D-5FD3-6A36-9CDB41AE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68" r="15292" b="1"/>
          <a:stretch>
            <a:fillRect/>
          </a:stretch>
        </p:blipFill>
        <p:spPr>
          <a:xfrm>
            <a:off x="-3" y="10"/>
            <a:ext cx="3787256" cy="457975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6EC0413-1773-FACC-522B-F36F6D54F0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616" r="33536"/>
          <a:stretch>
            <a:fillRect/>
          </a:stretch>
        </p:blipFill>
        <p:spPr>
          <a:xfrm>
            <a:off x="3787256" y="-5"/>
            <a:ext cx="3787255" cy="457976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A03F72-DD24-3B42-8E74-64348EDD5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1917" y="691912"/>
            <a:ext cx="3260330" cy="547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700" dirty="0"/>
              <a:t>Document Mixture is the </a:t>
            </a:r>
            <a:r>
              <a:rPr lang="en-US" sz="1700" b="1" dirty="0"/>
              <a:t>overall breakdown of document types across the entire PDF</a:t>
            </a:r>
            <a:r>
              <a:rPr lang="en-US" sz="1700" dirty="0"/>
              <a:t>.</a:t>
            </a:r>
          </a:p>
          <a:p>
            <a:pPr marL="0"/>
            <a:endParaRPr lang="en-US" sz="1700" dirty="0"/>
          </a:p>
          <a:p>
            <a:pPr marL="0" indent="0">
              <a:buNone/>
            </a:pPr>
            <a:r>
              <a:rPr lang="en-US" sz="1700" dirty="0"/>
              <a:t>It summarizes:</a:t>
            </a:r>
          </a:p>
          <a:p>
            <a:r>
              <a:rPr lang="en-US" sz="1700" dirty="0"/>
              <a:t>which document types appear in the file</a:t>
            </a:r>
          </a:p>
          <a:p>
            <a:r>
              <a:rPr lang="en-US" sz="1700" dirty="0"/>
              <a:t>how strongly they appear</a:t>
            </a:r>
          </a:p>
          <a:p>
            <a:r>
              <a:rPr lang="en-US" sz="1700" dirty="0"/>
              <a:t>what percentage of the document they occupy</a:t>
            </a:r>
          </a:p>
          <a:p>
            <a:pPr marL="0"/>
            <a:endParaRPr lang="en-US" sz="1700" dirty="0"/>
          </a:p>
          <a:p>
            <a:pPr marL="0" indent="0">
              <a:buNone/>
            </a:pPr>
            <a:r>
              <a:rPr lang="en-US" sz="1700" dirty="0"/>
              <a:t>Each type includes:</a:t>
            </a:r>
          </a:p>
          <a:p>
            <a:r>
              <a:rPr lang="en-US" sz="1700" dirty="0"/>
              <a:t>presence level</a:t>
            </a:r>
          </a:p>
          <a:p>
            <a:r>
              <a:rPr lang="en-US" sz="1700" dirty="0"/>
              <a:t>confidence</a:t>
            </a:r>
          </a:p>
          <a:p>
            <a:r>
              <a:rPr lang="en-US" sz="1700" dirty="0"/>
              <a:t>overall share</a:t>
            </a:r>
          </a:p>
          <a:p>
            <a:r>
              <a:rPr lang="en-US" sz="1700" dirty="0"/>
              <a:t>supporting evidence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9519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3497</Words>
  <Application>Microsoft Macintosh PowerPoint</Application>
  <PresentationFormat>Widescreen</PresentationFormat>
  <Paragraphs>395</Paragraphs>
  <Slides>31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Office Theme</vt:lpstr>
      <vt:lpstr>Auto-Labelling</vt:lpstr>
      <vt:lpstr>Problem Statement</vt:lpstr>
      <vt:lpstr>Philosophy: Context over Keywords</vt:lpstr>
      <vt:lpstr>Core Goal:</vt:lpstr>
      <vt:lpstr>System Design:</vt:lpstr>
      <vt:lpstr>Layout-Processor Output</vt:lpstr>
      <vt:lpstr>How Layout Processor Helps:</vt:lpstr>
      <vt:lpstr>Primary Classifier :</vt:lpstr>
      <vt:lpstr>Document Mixture:</vt:lpstr>
      <vt:lpstr>Why Presence Levels Matter</vt:lpstr>
      <vt:lpstr>Anchors, Evidence, and Segment Share</vt:lpstr>
      <vt:lpstr>Instruction Grouping Core structural and logical requirements for every classification</vt:lpstr>
      <vt:lpstr>Cross Check codes Domain-specific validation traps to prevent clinical misclassification</vt:lpstr>
      <vt:lpstr>Verification Philosophy</vt:lpstr>
      <vt:lpstr>V1 Schema Validator (Rule based)</vt:lpstr>
      <vt:lpstr>V1 Issue Capture:</vt:lpstr>
      <vt:lpstr>V2: Internal Consistency Checker Hybrid — fast rules first, then LLM semantic check</vt:lpstr>
      <vt:lpstr>Examples for V2:</vt:lpstr>
      <vt:lpstr>V3: Trap Detector &amp; Rule Violation Checker</vt:lpstr>
      <vt:lpstr>Examples for V3:</vt:lpstr>
      <vt:lpstr>V4 Evidence Validator</vt:lpstr>
      <vt:lpstr>Examples for V4:</vt:lpstr>
      <vt:lpstr>V5: Decision Maker (Arbiter) – Rule Based</vt:lpstr>
      <vt:lpstr>V5 Output and examples:</vt:lpstr>
      <vt:lpstr>Retry and Auto-Fix Loop</vt:lpstr>
      <vt:lpstr>SME Packet Generation</vt:lpstr>
      <vt:lpstr>Example: SME Packet</vt:lpstr>
      <vt:lpstr>SME Review Interface</vt:lpstr>
      <vt:lpstr>Flagged Important Design Decisions </vt:lpstr>
      <vt:lpstr>Future Enhancement: Feedback Learning &amp; Prompt Optimization Agent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Srikaran Elakurthy</dc:creator>
  <cp:lastModifiedBy>Srikaran Elakurthy</cp:lastModifiedBy>
  <cp:revision>3</cp:revision>
  <dcterms:created xsi:type="dcterms:W3CDTF">2026-02-22T19:34:33Z</dcterms:created>
  <dcterms:modified xsi:type="dcterms:W3CDTF">2026-02-23T16:58:25Z</dcterms:modified>
</cp:coreProperties>
</file>